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8" d="100"/>
          <a:sy n="48" d="100"/>
        </p:scale>
        <p:origin x="-1410" y="-108"/>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0"/>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DAEB6B-C2B1-5E4A-A003-02BDBAA6603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2388503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DAEB6B-C2B1-5E4A-A003-02BDBAA6603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2551981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8"/>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8"/>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DAEB6B-C2B1-5E4A-A003-02BDBAA6603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1698425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DAEB6B-C2B1-5E4A-A003-02BDBAA6603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1753583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1"/>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DAEB6B-C2B1-5E4A-A003-02BDBAA6603D}" type="datetimeFigureOut">
              <a:rPr lang="en-US" smtClean="0"/>
              <a:pPr/>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983286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4"/>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4"/>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DAEB6B-C2B1-5E4A-A003-02BDBAA6603D}"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2787800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1"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1"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DAEB6B-C2B1-5E4A-A003-02BDBAA6603D}" type="datetimeFigureOut">
              <a:rPr lang="en-US" smtClean="0"/>
              <a:pPr/>
              <a:t>8/6/2013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1152556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DAEB6B-C2B1-5E4A-A003-02BDBAA6603D}" type="datetimeFigureOut">
              <a:rPr lang="en-US" smtClean="0"/>
              <a:pPr/>
              <a:t>8/6/2013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1444275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DAEB6B-C2B1-5E4A-A003-02BDBAA6603D}" type="datetimeFigureOut">
              <a:rPr lang="en-US" smtClean="0"/>
              <a:pPr/>
              <a:t>8/6/2013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1299595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2"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9" y="364070"/>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2" y="1913470"/>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DAEB6B-C2B1-5E4A-A003-02BDBAA6603D}"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31725128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DAEB6B-C2B1-5E4A-A003-02BDBAA6603D}" type="datetimeFigureOut">
              <a:rPr lang="en-US" smtClean="0"/>
              <a:pPr/>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210772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4"/>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7"/>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9DAEB6B-C2B1-5E4A-A003-02BDBAA6603D}" type="datetimeFigureOut">
              <a:rPr lang="en-US" smtClean="0"/>
              <a:pPr/>
              <a:t>8/6/2013</a:t>
            </a:fld>
            <a:endParaRPr lang="en-US"/>
          </a:p>
        </p:txBody>
      </p:sp>
      <p:sp>
        <p:nvSpPr>
          <p:cNvPr id="5" name="Footer Placeholder 4"/>
          <p:cNvSpPr>
            <a:spLocks noGrp="1"/>
          </p:cNvSpPr>
          <p:nvPr>
            <p:ph type="ftr" sz="quarter" idx="3"/>
          </p:nvPr>
        </p:nvSpPr>
        <p:spPr>
          <a:xfrm>
            <a:off x="2343150" y="8475137"/>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7"/>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B7480A4-0762-304B-98F6-8D5E177768A6}" type="slidenum">
              <a:rPr lang="en-US" smtClean="0"/>
              <a:pPr/>
              <a:t>‹#›</a:t>
            </a:fld>
            <a:endParaRPr lang="en-US"/>
          </a:p>
        </p:txBody>
      </p:sp>
    </p:spTree>
    <p:extLst>
      <p:ext uri="{BB962C8B-B14F-4D97-AF65-F5344CB8AC3E}">
        <p14:creationId xmlns:p14="http://schemas.microsoft.com/office/powerpoint/2010/main" xmlns="" val="29357184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tinyurl.com/mw9d72j"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xplosion 1 8"/>
          <p:cNvSpPr/>
          <p:nvPr/>
        </p:nvSpPr>
        <p:spPr>
          <a:xfrm>
            <a:off x="5576436" y="0"/>
            <a:ext cx="1281565" cy="1689652"/>
          </a:xfrm>
          <a:prstGeom prst="irregularSeal1">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Title 1"/>
          <p:cNvSpPr>
            <a:spLocks noGrp="1"/>
          </p:cNvSpPr>
          <p:nvPr>
            <p:ph type="ctrTitle"/>
          </p:nvPr>
        </p:nvSpPr>
        <p:spPr>
          <a:xfrm>
            <a:off x="90847" y="386509"/>
            <a:ext cx="4605947" cy="983629"/>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3100" b="1" cap="all" dirty="0" smtClean="0">
                <a:ln w="0"/>
                <a:solidFill>
                  <a:srgbClr val="000000"/>
                </a:solidFill>
                <a:effectLst>
                  <a:reflection blurRad="12700" stA="50000" endPos="50000" dist="5000" dir="5400000" sy="-100000" rotWithShape="0"/>
                </a:effectLst>
              </a:rPr>
              <a:t>Hero Headquarters</a:t>
            </a:r>
            <a:r>
              <a:rPr lang="en-US" b="1" cap="all" dirty="0" smtClean="0">
                <a:ln w="0"/>
                <a:solidFill>
                  <a:srgbClr val="000000"/>
                </a:solidFill>
                <a:effectLst>
                  <a:reflection blurRad="12700" stA="50000" endPos="50000" dist="5000" dir="5400000" sy="-100000" rotWithShape="0"/>
                </a:effectLst>
              </a:rPr>
              <a:t>!</a:t>
            </a:r>
            <a:endParaRPr lang="en-US" b="1" cap="all" dirty="0">
              <a:ln w="0"/>
              <a:solidFill>
                <a:srgbClr val="000000"/>
              </a:solidFill>
              <a:effectLst>
                <a:reflection blurRad="12700" stA="50000" endPos="50000" dist="5000" dir="5400000" sy="-100000" rotWithShape="0"/>
              </a:effectLst>
            </a:endParaRPr>
          </a:p>
        </p:txBody>
      </p:sp>
      <p:sp>
        <p:nvSpPr>
          <p:cNvPr id="3" name="Subtitle 2"/>
          <p:cNvSpPr>
            <a:spLocks noGrp="1"/>
          </p:cNvSpPr>
          <p:nvPr>
            <p:ph type="subTitle" idx="1"/>
          </p:nvPr>
        </p:nvSpPr>
        <p:spPr>
          <a:xfrm>
            <a:off x="90847" y="1370138"/>
            <a:ext cx="3251462" cy="7590064"/>
          </a:xfrm>
        </p:spPr>
        <p:txBody>
          <a:bodyPr>
            <a:noAutofit/>
          </a:bodyPr>
          <a:lstStyle/>
          <a:p>
            <a:pPr algn="l"/>
            <a:r>
              <a:rPr lang="en-US" sz="1200" dirty="0" smtClean="0">
                <a:solidFill>
                  <a:srgbClr val="000000"/>
                </a:solidFill>
              </a:rPr>
              <a:t>This year is going to be an amazing adventure as we complete our Common Core learning missions.  There are a few essential pieces of information that will be useful as you embark on these missions with your second grade Hero.</a:t>
            </a:r>
            <a:endParaRPr lang="en-US" sz="1200" dirty="0">
              <a:solidFill>
                <a:srgbClr val="000000"/>
              </a:solidFill>
            </a:endParaRPr>
          </a:p>
          <a:p>
            <a:pPr marL="342900" indent="-342900" algn="l">
              <a:buAutoNum type="arabicPeriod"/>
            </a:pPr>
            <a:r>
              <a:rPr lang="en-US" sz="1200" dirty="0" smtClean="0">
                <a:solidFill>
                  <a:srgbClr val="000000"/>
                </a:solidFill>
              </a:rPr>
              <a:t>Students need to be seated in their classroom completely unpacked and ready for the day by 8:30.  </a:t>
            </a:r>
            <a:endParaRPr lang="en-US" sz="1200" dirty="0">
              <a:solidFill>
                <a:srgbClr val="000000"/>
              </a:solidFill>
            </a:endParaRPr>
          </a:p>
          <a:p>
            <a:pPr marL="342900" indent="-342900" algn="l">
              <a:buAutoNum type="arabicPeriod"/>
            </a:pPr>
            <a:r>
              <a:rPr lang="en-US" sz="1200" dirty="0" smtClean="0">
                <a:solidFill>
                  <a:srgbClr val="000000"/>
                </a:solidFill>
              </a:rPr>
              <a:t>Carpool dismisses at 3:15 and buses at 3:30. We are still having learning time until 3:15. Students need to be at school the whole day whenever possible.</a:t>
            </a:r>
          </a:p>
          <a:p>
            <a:pPr marL="342900" indent="-342900" algn="l">
              <a:buAutoNum type="arabicPeriod"/>
            </a:pPr>
            <a:r>
              <a:rPr lang="en-US" sz="1200" dirty="0" err="1" smtClean="0">
                <a:solidFill>
                  <a:srgbClr val="000000"/>
                </a:solidFill>
              </a:rPr>
              <a:t>Planbooks</a:t>
            </a:r>
            <a:r>
              <a:rPr lang="en-US" sz="1200" dirty="0" smtClean="0">
                <a:solidFill>
                  <a:srgbClr val="000000"/>
                </a:solidFill>
              </a:rPr>
              <a:t> need to be filled out ASAP this week. Parents/guardians please take the time to read &amp; sign </a:t>
            </a:r>
            <a:r>
              <a:rPr lang="en-US" sz="1200" dirty="0" err="1" smtClean="0">
                <a:solidFill>
                  <a:srgbClr val="000000"/>
                </a:solidFill>
              </a:rPr>
              <a:t>planbooks</a:t>
            </a:r>
            <a:r>
              <a:rPr lang="en-US" sz="1200" dirty="0" smtClean="0">
                <a:solidFill>
                  <a:srgbClr val="000000"/>
                </a:solidFill>
              </a:rPr>
              <a:t> each night. This is an important communication tool.  Please write “Notes to the teacher” in the </a:t>
            </a:r>
            <a:r>
              <a:rPr lang="en-US" sz="1200" dirty="0" err="1" smtClean="0">
                <a:solidFill>
                  <a:srgbClr val="000000"/>
                </a:solidFill>
              </a:rPr>
              <a:t>planbook</a:t>
            </a:r>
            <a:r>
              <a:rPr lang="en-US" sz="1200" dirty="0" smtClean="0">
                <a:solidFill>
                  <a:srgbClr val="000000"/>
                </a:solidFill>
              </a:rPr>
              <a:t> to ensure they are seen.</a:t>
            </a:r>
          </a:p>
          <a:p>
            <a:pPr marL="342900" indent="-342900" algn="l">
              <a:buAutoNum type="arabicPeriod"/>
            </a:pPr>
            <a:r>
              <a:rPr lang="en-US" sz="1200" dirty="0" smtClean="0">
                <a:solidFill>
                  <a:srgbClr val="000000"/>
                </a:solidFill>
              </a:rPr>
              <a:t>To help build our super powers and stamina we have homework each night M-Th.  Homework should take 30 minutes or less each night. As we build our stamina you will find that homework flies by. Our official homework schedule will begin next Monday. A sticker will be placed in </a:t>
            </a:r>
            <a:r>
              <a:rPr lang="en-US" sz="1200" dirty="0" err="1" smtClean="0">
                <a:solidFill>
                  <a:srgbClr val="000000"/>
                </a:solidFill>
              </a:rPr>
              <a:t>planbooks</a:t>
            </a:r>
            <a:r>
              <a:rPr lang="en-US" sz="1200" dirty="0" smtClean="0">
                <a:solidFill>
                  <a:srgbClr val="000000"/>
                </a:solidFill>
              </a:rPr>
              <a:t> or you can access the schedule through our class homepage.</a:t>
            </a:r>
          </a:p>
          <a:p>
            <a:pPr marL="342900" indent="-342900" algn="l">
              <a:buAutoNum type="arabicPeriod"/>
            </a:pPr>
            <a:r>
              <a:rPr lang="en-US" sz="1200" dirty="0" smtClean="0">
                <a:solidFill>
                  <a:srgbClr val="000000"/>
                </a:solidFill>
              </a:rPr>
              <a:t> Friday will be our assessment day each week.  The first assessment day will be  8/9/2013.</a:t>
            </a:r>
          </a:p>
          <a:p>
            <a:pPr marL="342900" indent="-342900" algn="l">
              <a:buAutoNum type="arabicPeriod"/>
            </a:pPr>
            <a:r>
              <a:rPr lang="en-US" sz="1200" dirty="0" smtClean="0">
                <a:solidFill>
                  <a:srgbClr val="000000"/>
                </a:solidFill>
              </a:rPr>
              <a:t>Student fees are $23.00 this year.  This helps</a:t>
            </a:r>
            <a:r>
              <a:rPr lang="en-US" sz="1200" dirty="0" smtClean="0">
                <a:solidFill>
                  <a:srgbClr val="000000"/>
                </a:solidFill>
              </a:rPr>
              <a:t> cover the cost of paper, books, etc. </a:t>
            </a:r>
            <a:endParaRPr lang="en-US" sz="1200" dirty="0" smtClean="0">
              <a:solidFill>
                <a:srgbClr val="000000"/>
              </a:solidFill>
            </a:endParaRPr>
          </a:p>
          <a:p>
            <a:pPr marL="342900" indent="-342900" algn="l">
              <a:buAutoNum type="arabicPeriod"/>
            </a:pPr>
            <a:r>
              <a:rPr lang="en-US" sz="1200" dirty="0" smtClean="0">
                <a:solidFill>
                  <a:srgbClr val="000000"/>
                </a:solidFill>
              </a:rPr>
              <a:t>Meeting </a:t>
            </a:r>
            <a:r>
              <a:rPr lang="en-US" sz="1200" dirty="0" smtClean="0">
                <a:solidFill>
                  <a:srgbClr val="000000"/>
                </a:solidFill>
              </a:rPr>
              <a:t>expectations in all area of our school is very  important.  This week we will be having an assembly each day to review expectations in the various areas of the school.  Please see student comments in </a:t>
            </a:r>
            <a:r>
              <a:rPr lang="en-US" sz="1200" dirty="0" err="1" smtClean="0">
                <a:solidFill>
                  <a:srgbClr val="000000"/>
                </a:solidFill>
              </a:rPr>
              <a:t>planbooks</a:t>
            </a:r>
            <a:r>
              <a:rPr lang="en-US" sz="1200" dirty="0" smtClean="0">
                <a:solidFill>
                  <a:srgbClr val="000000"/>
                </a:solidFill>
              </a:rPr>
              <a:t> for daily themes.</a:t>
            </a:r>
          </a:p>
          <a:p>
            <a:pPr marL="342900" indent="-342900" algn="l">
              <a:buAutoNum type="arabicPeriod"/>
            </a:pPr>
            <a:endParaRPr lang="en-US" sz="1200" dirty="0" smtClean="0">
              <a:solidFill>
                <a:srgbClr val="000000"/>
              </a:solidFill>
            </a:endParaRPr>
          </a:p>
          <a:p>
            <a:pPr marL="342900" indent="-342900" algn="l">
              <a:buAutoNum type="arabicPeriod"/>
            </a:pPr>
            <a:endParaRPr lang="en-US" sz="1200" dirty="0" smtClean="0">
              <a:solidFill>
                <a:srgbClr val="000000"/>
              </a:solidFill>
            </a:endParaRPr>
          </a:p>
          <a:p>
            <a:pPr marL="342900" indent="-342900" algn="l">
              <a:buAutoNum type="arabicPeriod"/>
            </a:pPr>
            <a:endParaRPr lang="en-US" sz="1200" dirty="0" smtClean="0">
              <a:solidFill>
                <a:srgbClr val="000000"/>
              </a:solidFill>
            </a:endParaRPr>
          </a:p>
          <a:p>
            <a:pPr marL="342900" indent="-342900" algn="l">
              <a:buAutoNum type="arabicPeriod"/>
            </a:pPr>
            <a:endParaRPr lang="en-US" sz="1200" dirty="0">
              <a:solidFill>
                <a:srgbClr val="000000"/>
              </a:solidFill>
            </a:endParaRPr>
          </a:p>
        </p:txBody>
      </p:sp>
      <p:pic>
        <p:nvPicPr>
          <p:cNvPr id="4" name="Picture 3"/>
          <p:cNvPicPr>
            <a:picLocks noChangeAspect="1"/>
          </p:cNvPicPr>
          <p:nvPr/>
        </p:nvPicPr>
        <p:blipFill>
          <a:blip r:embed="rId2"/>
          <a:stretch>
            <a:fillRect/>
          </a:stretch>
        </p:blipFill>
        <p:spPr>
          <a:xfrm>
            <a:off x="4529771" y="86600"/>
            <a:ext cx="1046665" cy="1329915"/>
          </a:xfrm>
          <a:prstGeom prst="rect">
            <a:avLst/>
          </a:prstGeom>
        </p:spPr>
      </p:pic>
      <p:sp>
        <p:nvSpPr>
          <p:cNvPr id="5" name="Rectangle 4"/>
          <p:cNvSpPr/>
          <p:nvPr/>
        </p:nvSpPr>
        <p:spPr>
          <a:xfrm>
            <a:off x="591343" y="86600"/>
            <a:ext cx="3577121" cy="461665"/>
          </a:xfrm>
          <a:prstGeom prst="rect">
            <a:avLst/>
          </a:prstGeom>
          <a:noFill/>
        </p:spPr>
        <p:txBody>
          <a:bodyPr wrap="none" lIns="91440" tIns="45720" rIns="91440" bIns="45720">
            <a:prstTxWarp prst="textChevron">
              <a:avLst/>
            </a:prstTxWarp>
            <a:spAutoFit/>
          </a:bodyPr>
          <a:lstStyle/>
          <a:p>
            <a:pPr algn="ctr"/>
            <a:r>
              <a:rPr lang="en-US" sz="2400" b="1" cap="none" spc="0" dirty="0" smtClean="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rPr>
              <a:t>Welcome to Second Grade</a:t>
            </a:r>
            <a:endParaRPr lang="en-US" sz="2400" b="1" cap="none" spc="0" dirty="0">
              <a:ln w="12700">
                <a:solidFill>
                  <a:schemeClr val="tx2">
                    <a:satMod val="155000"/>
                  </a:schemeClr>
                </a:solidFill>
                <a:prstDash val="solid"/>
              </a:ln>
              <a:solidFill>
                <a:srgbClr val="000000"/>
              </a:solidFill>
              <a:effectLst>
                <a:outerShdw blurRad="41275" dist="20320" dir="1800000" algn="tl" rotWithShape="0">
                  <a:srgbClr val="000000">
                    <a:alpha val="40000"/>
                  </a:srgbClr>
                </a:outerShdw>
              </a:effectLst>
            </a:endParaRPr>
          </a:p>
        </p:txBody>
      </p:sp>
      <p:sp>
        <p:nvSpPr>
          <p:cNvPr id="6" name="TextBox 5"/>
          <p:cNvSpPr txBox="1"/>
          <p:nvPr/>
        </p:nvSpPr>
        <p:spPr>
          <a:xfrm>
            <a:off x="3342309" y="1416515"/>
            <a:ext cx="2874385" cy="6370975"/>
          </a:xfrm>
          <a:prstGeom prst="rect">
            <a:avLst/>
          </a:prstGeom>
          <a:noFill/>
        </p:spPr>
        <p:txBody>
          <a:bodyPr wrap="square" rtlCol="0">
            <a:spAutoFit/>
          </a:bodyPr>
          <a:lstStyle/>
          <a:p>
            <a:pPr marL="342900" indent="-342900">
              <a:buAutoNum type="arabicPeriod" startAt="8"/>
            </a:pPr>
            <a:r>
              <a:rPr lang="en-US" sz="1400" b="1" dirty="0" smtClean="0">
                <a:solidFill>
                  <a:srgbClr val="FF0000"/>
                </a:solidFill>
              </a:rPr>
              <a:t>Snacks: </a:t>
            </a:r>
            <a:r>
              <a:rPr lang="en-US" sz="1400" dirty="0" smtClean="0"/>
              <a:t>We need individually wrapped snacks.  They will be placed in our class snack container. Students may choose 1 snack a day , as long as there is enough for the whole class to have snack.  As of right now, we do not have any reported food allergies in the class.  </a:t>
            </a:r>
          </a:p>
          <a:p>
            <a:pPr marL="342900" indent="-342900">
              <a:buAutoNum type="arabicPeriod" startAt="9"/>
            </a:pPr>
            <a:r>
              <a:rPr lang="en-US" sz="1400" b="1" dirty="0" smtClean="0">
                <a:solidFill>
                  <a:srgbClr val="FF0000"/>
                </a:solidFill>
              </a:rPr>
              <a:t>Candy:</a:t>
            </a:r>
            <a:r>
              <a:rPr lang="en-US" sz="1400" dirty="0" smtClean="0"/>
              <a:t>  We need individually wrapped snack size candy /treats to place in our reward drawer.   </a:t>
            </a:r>
          </a:p>
          <a:p>
            <a:pPr marL="342900" indent="-342900">
              <a:buAutoNum type="arabicPeriod" startAt="9"/>
            </a:pPr>
            <a:r>
              <a:rPr lang="en-US" sz="1400" b="1" dirty="0" smtClean="0"/>
              <a:t>Related Arts Schedule is a 4 day rotating schedule.  1. Library. 2. Music. 3. P.E., 4 . Art.  If we miss a day of school we pick up right where we left off. Students will be writing the predicted schedule on their </a:t>
            </a:r>
            <a:r>
              <a:rPr lang="en-US" sz="1400" b="1" dirty="0" err="1" smtClean="0"/>
              <a:t>planbook</a:t>
            </a:r>
            <a:r>
              <a:rPr lang="en-US" sz="1400" b="1" dirty="0" smtClean="0"/>
              <a:t> calendars.  Tuesday, August 6 was day 1. </a:t>
            </a:r>
            <a:endParaRPr lang="en-US" sz="1400" b="1" dirty="0" smtClean="0"/>
          </a:p>
          <a:p>
            <a:pPr marL="342900" indent="-342900"/>
            <a:r>
              <a:rPr lang="en-US" sz="1400" dirty="0" smtClean="0"/>
              <a:t>9.  Stay </a:t>
            </a:r>
            <a:r>
              <a:rPr lang="en-US" sz="1400" dirty="0" smtClean="0"/>
              <a:t>informed about our latest missions by accessing our class homepage: </a:t>
            </a:r>
          </a:p>
          <a:p>
            <a:r>
              <a:rPr lang="en-US" sz="1400" dirty="0" smtClean="0"/>
              <a:t> </a:t>
            </a:r>
            <a:r>
              <a:rPr lang="en-US" sz="1400" dirty="0" smtClean="0"/>
              <a:t>Enter: </a:t>
            </a:r>
            <a:r>
              <a:rPr lang="en-US" sz="1400" dirty="0" smtClean="0">
                <a:hlinkClick r:id="rId3"/>
              </a:rPr>
              <a:t>http</a:t>
            </a:r>
            <a:r>
              <a:rPr lang="en-US" sz="1400" dirty="0" smtClean="0">
                <a:hlinkClick r:id="rId3"/>
              </a:rPr>
              <a:t>://tinyurl.com/mw9d</a:t>
            </a:r>
            <a:r>
              <a:rPr lang="en-US" sz="2000" dirty="0" smtClean="0">
                <a:hlinkClick r:id="rId3"/>
              </a:rPr>
              <a:t>72j</a:t>
            </a:r>
            <a:endParaRPr lang="en-US" sz="2000" dirty="0" smtClean="0"/>
          </a:p>
          <a:p>
            <a:r>
              <a:rPr lang="en-US" dirty="0" smtClean="0"/>
              <a:t>Or scan this QR code:</a:t>
            </a:r>
          </a:p>
          <a:p>
            <a:endParaRPr lang="en-US" sz="2000" dirty="0"/>
          </a:p>
        </p:txBody>
      </p:sp>
      <p:pic>
        <p:nvPicPr>
          <p:cNvPr id="8" name="Picture 7"/>
          <p:cNvPicPr>
            <a:picLocks noChangeAspect="1"/>
          </p:cNvPicPr>
          <p:nvPr/>
        </p:nvPicPr>
        <p:blipFill>
          <a:blip r:embed="rId4"/>
          <a:stretch>
            <a:fillRect/>
          </a:stretch>
        </p:blipFill>
        <p:spPr>
          <a:xfrm>
            <a:off x="5576436" y="7115477"/>
            <a:ext cx="668476" cy="672013"/>
          </a:xfrm>
          <a:prstGeom prst="rect">
            <a:avLst/>
          </a:prstGeom>
        </p:spPr>
      </p:pic>
      <p:sp>
        <p:nvSpPr>
          <p:cNvPr id="10" name="TextBox 9"/>
          <p:cNvSpPr txBox="1"/>
          <p:nvPr/>
        </p:nvSpPr>
        <p:spPr>
          <a:xfrm>
            <a:off x="3342309" y="7575207"/>
            <a:ext cx="3242039" cy="1384995"/>
          </a:xfrm>
          <a:prstGeom prst="rect">
            <a:avLst/>
          </a:prstGeom>
          <a:noFill/>
        </p:spPr>
        <p:txBody>
          <a:bodyPr wrap="square" rtlCol="0">
            <a:spAutoFit/>
          </a:bodyPr>
          <a:lstStyle/>
          <a:p>
            <a:r>
              <a:rPr lang="en-US" sz="1200" dirty="0" smtClean="0"/>
              <a:t>Parents,</a:t>
            </a:r>
          </a:p>
          <a:p>
            <a:pPr algn="ctr"/>
            <a:r>
              <a:rPr lang="en-US" sz="1200" dirty="0" smtClean="0"/>
              <a:t>You are your second grader’s first and most important teacher. Thank you for everything that you do!</a:t>
            </a:r>
          </a:p>
          <a:p>
            <a:pPr algn="ctr"/>
            <a:endParaRPr lang="en-US" sz="1200" dirty="0"/>
          </a:p>
          <a:p>
            <a:pPr algn="ctr"/>
            <a:r>
              <a:rPr lang="en-US" sz="1200" dirty="0" smtClean="0"/>
              <a:t>	</a:t>
            </a:r>
            <a:r>
              <a:rPr lang="en-US" sz="1200" dirty="0" smtClean="0">
                <a:latin typeface="Lucida Handwriting"/>
                <a:cs typeface="Lucida Handwriting"/>
              </a:rPr>
              <a:t>Mrs. Dowell</a:t>
            </a:r>
          </a:p>
          <a:p>
            <a:pPr algn="ctr"/>
            <a:r>
              <a:rPr lang="en-US" sz="1200" dirty="0" smtClean="0"/>
              <a:t>Second Grade Learning Facilitator, BES</a:t>
            </a:r>
            <a:endParaRPr lang="en-US" sz="1200" dirty="0"/>
          </a:p>
        </p:txBody>
      </p:sp>
      <p:sp>
        <p:nvSpPr>
          <p:cNvPr id="11" name="TextBox 10"/>
          <p:cNvSpPr txBox="1"/>
          <p:nvPr/>
        </p:nvSpPr>
        <p:spPr>
          <a:xfrm>
            <a:off x="5728076" y="548265"/>
            <a:ext cx="1033671" cy="461665"/>
          </a:xfrm>
          <a:prstGeom prst="rect">
            <a:avLst/>
          </a:prstGeom>
          <a:noFill/>
        </p:spPr>
        <p:txBody>
          <a:bodyPr wrap="square" rtlCol="0">
            <a:spAutoFit/>
          </a:bodyPr>
          <a:lstStyle/>
          <a:p>
            <a:pPr algn="ctr"/>
            <a:r>
              <a:rPr lang="en-US" sz="800" dirty="0" smtClean="0"/>
              <a:t>Please keep tennis shoes with you everyday.</a:t>
            </a:r>
            <a:endParaRPr lang="en-US" sz="800" dirty="0"/>
          </a:p>
        </p:txBody>
      </p:sp>
    </p:spTree>
    <p:extLst>
      <p:ext uri="{BB962C8B-B14F-4D97-AF65-F5344CB8AC3E}">
        <p14:creationId xmlns:p14="http://schemas.microsoft.com/office/powerpoint/2010/main" xmlns="" val="26115927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386</TotalTime>
  <Words>482</Words>
  <Application>Microsoft Office PowerPoint</Application>
  <PresentationFormat>On-screen Show (4:3)</PresentationFormat>
  <Paragraphs>24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Hero Headquarters!</vt:lpstr>
    </vt:vector>
  </TitlesOfParts>
  <Company>Blountville Elementary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Hero Headquarters!</dc:title>
  <dc:creator>Charity Dowell</dc:creator>
  <cp:lastModifiedBy>Dowell</cp:lastModifiedBy>
  <cp:revision>34</cp:revision>
  <dcterms:created xsi:type="dcterms:W3CDTF">2013-08-04T21:26:23Z</dcterms:created>
  <dcterms:modified xsi:type="dcterms:W3CDTF">2013-08-06T21:17:46Z</dcterms:modified>
</cp:coreProperties>
</file>